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6" r:id="rId1"/>
  </p:sldMasterIdLst>
  <p:sldIdLst>
    <p:sldId id="256" r:id="rId2"/>
    <p:sldId id="258" r:id="rId3"/>
    <p:sldId id="260" r:id="rId4"/>
    <p:sldId id="261" r:id="rId5"/>
    <p:sldId id="257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94" r:id="rId18"/>
    <p:sldId id="297" r:id="rId19"/>
    <p:sldId id="295" r:id="rId20"/>
    <p:sldId id="296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29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3704944-30AA-4C34-99D6-BE6E6075614B}">
          <p14:sldIdLst>
            <p14:sldId id="256"/>
            <p14:sldId id="258"/>
            <p14:sldId id="260"/>
            <p14:sldId id="261"/>
            <p14:sldId id="257"/>
            <p14:sldId id="259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94"/>
            <p14:sldId id="297"/>
            <p14:sldId id="295"/>
            <p14:sldId id="296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2"/>
            <p14:sldId id="293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4CDCC58-A350-4D9A-803E-13D19AA0E302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9A20658-448F-40A9-98B5-79D72B62F6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Развитие речи детей через ознакомление с художественной литературой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2276872"/>
            <a:ext cx="4932040" cy="4704928"/>
          </a:xfrm>
        </p:spPr>
        <p:txBody>
          <a:bodyPr/>
          <a:lstStyle/>
          <a:p>
            <a:r>
              <a:rPr lang="ru-RU" dirty="0" smtClean="0"/>
              <a:t>Тип проекта: долгосрочный. </a:t>
            </a:r>
          </a:p>
          <a:p>
            <a:r>
              <a:rPr lang="ru-RU" dirty="0" smtClean="0"/>
              <a:t>Вид проекта: творческий.</a:t>
            </a:r>
          </a:p>
          <a:p>
            <a:r>
              <a:rPr lang="ru-RU" dirty="0" smtClean="0"/>
              <a:t>Участники:</a:t>
            </a:r>
          </a:p>
          <a:p>
            <a:r>
              <a:rPr lang="ru-RU" dirty="0" smtClean="0"/>
              <a:t>Дети и воспитатели.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Баженова О.М.</a:t>
            </a:r>
            <a:endParaRPr lang="ru-RU" dirty="0"/>
          </a:p>
        </p:txBody>
      </p:sp>
      <p:pic>
        <p:nvPicPr>
          <p:cNvPr id="1026" name="Picture 2" descr="C:\Users\dns\Desktop\картинки\34488_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3647"/>
            <a:ext cx="4572000" cy="351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3068960"/>
            <a:ext cx="7408333" cy="345069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 Ф.И. ребёнка, его возраст, кто отвечает на анкету (мама, папа, бабушка, дедушка).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2. Какое место в Вашей жизни занимает книга?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3. Как часто вы читаете? Сколько времени? (20, 30 мин и т.д.)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4. Любите ли Вы читать книги своему ребёнку?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5. Часто ли Вы читает книги своему ребёнку?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6. Какие книги Вы читаете своему ребёнку?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7. Какие книги любит Ваш ребёнок?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Анкета для родителей</a:t>
            </a:r>
            <a:endParaRPr lang="ru-RU" dirty="0"/>
          </a:p>
        </p:txBody>
      </p:sp>
      <p:pic>
        <p:nvPicPr>
          <p:cNvPr id="2050" name="Picture 2" descr="C:\Users\dns\Desktop\картинки\4a48adbb26d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57" y="1412776"/>
            <a:ext cx="267883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Любит слушать чтение разных </a:t>
            </a:r>
            <a:r>
              <a:rPr lang="ru-RU" dirty="0" smtClean="0"/>
              <a:t>произведений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Читает </a:t>
            </a:r>
            <a:r>
              <a:rPr lang="ru-RU" dirty="0"/>
              <a:t>стихи </a:t>
            </a:r>
            <a:r>
              <a:rPr lang="ru-RU" dirty="0" smtClean="0"/>
              <a:t>наизусть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Рассказывает сказки, опираясь на </a:t>
            </a:r>
            <a:r>
              <a:rPr lang="ru-RU" dirty="0" smtClean="0"/>
              <a:t>иллюстрации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</a:t>
            </a:r>
            <a:r>
              <a:rPr lang="ru-RU" dirty="0"/>
              <a:t>Подбирает рифмы к </a:t>
            </a:r>
            <a:r>
              <a:rPr lang="ru-RU" dirty="0" smtClean="0"/>
              <a:t>словам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Отгадывает загадки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</a:t>
            </a:r>
            <a:r>
              <a:rPr lang="ru-RU" dirty="0"/>
              <a:t>Понимает юмор небылиц, придумывает </a:t>
            </a:r>
            <a:r>
              <a:rPr lang="ru-RU" dirty="0" smtClean="0"/>
              <a:t>свои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Драматизирует </a:t>
            </a:r>
            <a:r>
              <a:rPr lang="ru-RU" dirty="0" smtClean="0"/>
              <a:t>сказки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</a:t>
            </a:r>
            <a:r>
              <a:rPr lang="ru-RU" dirty="0"/>
              <a:t>Связная речь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</a:t>
            </a:r>
            <a:endParaRPr lang="ru-RU" dirty="0"/>
          </a:p>
        </p:txBody>
      </p:sp>
      <p:sp>
        <p:nvSpPr>
          <p:cNvPr id="5" name="4-конечная звезда 4"/>
          <p:cNvSpPr/>
          <p:nvPr/>
        </p:nvSpPr>
        <p:spPr>
          <a:xfrm>
            <a:off x="899592" y="2780928"/>
            <a:ext cx="72008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3923928" y="3212976"/>
            <a:ext cx="72008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3923928" y="4149080"/>
            <a:ext cx="72008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935596" y="4581128"/>
            <a:ext cx="45719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923928" y="5085184"/>
            <a:ext cx="45719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899592" y="5517232"/>
            <a:ext cx="81723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923928" y="5733256"/>
            <a:ext cx="45719" cy="720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060848"/>
            <a:ext cx="8208912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Исходя из наблюдений за детьми, анкетирования родителей по ознакомлению с художественной литературой, сделан следующий </a:t>
            </a:r>
            <a:r>
              <a:rPr lang="ru-RU" dirty="0" smtClean="0"/>
              <a:t>вывод</a:t>
            </a:r>
            <a:r>
              <a:rPr lang="ru-RU" dirty="0"/>
              <a:t>: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Не все дети заинтересованы в книге.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Большинство родителей мало значения придают чтению книг, рассматриванию иллюстраций, бесед с детьми по прочитанному, при патронаже детей на дому выяснилось, что не все родители знают, какую литературу нужно приобретать и читать, учитывая возраст ребёнка</a:t>
            </a:r>
            <a:r>
              <a:rPr lang="ru-RU" dirty="0" smtClean="0"/>
              <a:t>.     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По результатам диагностики только 6</a:t>
            </a:r>
            <a:r>
              <a:rPr lang="ru-RU" dirty="0" smtClean="0"/>
              <a:t> детей </a:t>
            </a:r>
            <a:r>
              <a:rPr lang="ru-RU" dirty="0"/>
              <a:t>проявляют интерес к книгам, иллюстрациям, знают и проговаривают знакомые </a:t>
            </a:r>
            <a:r>
              <a:rPr lang="ru-RU" dirty="0" smtClean="0"/>
              <a:t>стихи  4 ребёнка.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Имеют активный словарный запас </a:t>
            </a:r>
            <a:r>
              <a:rPr lang="ru-RU" dirty="0" smtClean="0"/>
              <a:t>3 ребёнка.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1107504"/>
            <a:ext cx="8229600" cy="125272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41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ns\Desktop\презентация\P101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ns\Desktop\презентация\P101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96336" y="-6148064"/>
            <a:ext cx="535814" cy="45365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 descr="C:\Users\dns\Desktop\презентация\P1010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7947"/>
            <a:ext cx="4176464" cy="3220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 descr="C:\Users\dns\Desktop\презентация\P1010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54" y="2263948"/>
            <a:ext cx="4241701" cy="3181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72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ns\Desktop\презентация\P1010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25272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3314" name="Picture 2" descr="C:\Users\dns\Desktop\презентация\P1010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-1107504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6386" name="Picture 2" descr="C:\Users\dns\Desktop\презентация\P1010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96348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4338" name="Picture 2" descr="C:\Users\dns\Desktop\презентация\P1010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книжке для малышей</a:t>
            </a:r>
          </a:p>
          <a:p>
            <a:pPr marL="0" indent="0">
              <a:buNone/>
            </a:pPr>
            <a:r>
              <a:rPr lang="ru-RU" dirty="0" smtClean="0"/>
              <a:t>Каждое слово должно быть</a:t>
            </a:r>
          </a:p>
          <a:p>
            <a:pPr marL="0" indent="0">
              <a:buNone/>
            </a:pPr>
            <a:r>
              <a:rPr lang="ru-RU" dirty="0" smtClean="0"/>
              <a:t>Взвешено и проверено.</a:t>
            </a:r>
          </a:p>
          <a:p>
            <a:pPr marL="0" indent="0">
              <a:buNone/>
            </a:pPr>
            <a:r>
              <a:rPr lang="ru-RU" dirty="0" smtClean="0"/>
              <a:t>Ведь по этим коротеньким</a:t>
            </a:r>
          </a:p>
          <a:p>
            <a:pPr marL="0" indent="0">
              <a:buNone/>
            </a:pPr>
            <a:r>
              <a:rPr lang="ru-RU" dirty="0" smtClean="0"/>
              <a:t>Книжкам дети учатся</a:t>
            </a:r>
          </a:p>
          <a:p>
            <a:pPr marL="0" indent="0">
              <a:buNone/>
            </a:pPr>
            <a:r>
              <a:rPr lang="ru-RU" dirty="0" smtClean="0"/>
              <a:t>Мыслить, и чувствовать , и говорить.</a:t>
            </a:r>
          </a:p>
          <a:p>
            <a:pPr marL="0" indent="0">
              <a:buNone/>
            </a:pPr>
            <a:r>
              <a:rPr lang="ru-RU" dirty="0" smtClean="0"/>
              <a:t>С.Я. Маршак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1245899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5362" name="Picture 2" descr="C:\Users\dns\Desktop\презентация\P101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ns\Desktop\презентация\P1010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579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420888"/>
            <a:ext cx="7408333" cy="51125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Занятие первое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«Бабочка»</a:t>
            </a:r>
          </a:p>
          <a:p>
            <a:r>
              <a:rPr lang="ru-RU" dirty="0" smtClean="0"/>
              <a:t>Цель: Воспитывать умение слушать внимательно, развивать фантазию, образное мышление, речь(отвечать на вопросы распространёнными предложениями.)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Познавательные занятия по сказкам Ю. Коваля.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0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348880"/>
            <a:ext cx="7408333" cy="5229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Занятие второе</a:t>
            </a:r>
          </a:p>
          <a:p>
            <a:pPr marL="0" indent="0">
              <a:buNone/>
            </a:pPr>
            <a:r>
              <a:rPr lang="ru-RU" dirty="0" smtClean="0"/>
              <a:t>                                «Сирень и рябинка»</a:t>
            </a:r>
          </a:p>
          <a:p>
            <a:pPr marL="0" indent="0">
              <a:buNone/>
            </a:pPr>
            <a:r>
              <a:rPr lang="ru-RU" dirty="0" smtClean="0"/>
              <a:t>Цель: Воспитывать умение внимательно слушать, развивать фантазию, образное мышление, учить высказывать свои мысли, рассуждать.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Познавательные занятия по сказкам Ю. Коваля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7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348880"/>
            <a:ext cx="7408333" cy="5229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Занятие третье</a:t>
            </a:r>
          </a:p>
          <a:p>
            <a:pPr marL="0" indent="0">
              <a:buNone/>
            </a:pPr>
            <a:r>
              <a:rPr lang="ru-RU" dirty="0" smtClean="0"/>
              <a:t>                             «Дед, баба и Алёша»</a:t>
            </a:r>
          </a:p>
          <a:p>
            <a:pPr marL="0" indent="0">
              <a:buNone/>
            </a:pPr>
            <a:r>
              <a:rPr lang="ru-RU" dirty="0" smtClean="0"/>
              <a:t>Цель: Воспитывать умение внимательно слушать, развивать логическое мышление, связанную речь.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Познавательные занятия по сказкам Ю. Коваля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4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532311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« </a:t>
            </a:r>
            <a:r>
              <a:rPr lang="ru-RU" sz="2800" dirty="0" smtClean="0"/>
              <a:t>Серая шейка»</a:t>
            </a:r>
          </a:p>
          <a:p>
            <a:pPr marL="0" indent="0">
              <a:buNone/>
            </a:pPr>
            <a:r>
              <a:rPr lang="ru-RU" sz="2800" dirty="0" smtClean="0"/>
              <a:t>Цель: Вспомнить сюжет сказки. Вызвать эмоциональный отклик. Учить создавать в рисунке образы сказки.</a:t>
            </a:r>
            <a:endParaRPr lang="ru-RU" sz="32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Комплексное занятие по рисованию Д.Н. Мамин-Сибиряк (старший дошкольный возраст)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554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50131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</a:t>
            </a:r>
          </a:p>
          <a:p>
            <a:pPr marL="0" indent="0">
              <a:buNone/>
            </a:pPr>
            <a:r>
              <a:rPr lang="ru-RU" dirty="0" smtClean="0"/>
              <a:t>                                 </a:t>
            </a:r>
            <a:r>
              <a:rPr lang="ru-RU" sz="2800" dirty="0" smtClean="0"/>
              <a:t>«Про машину»</a:t>
            </a:r>
          </a:p>
          <a:p>
            <a:pPr marL="0" indent="0">
              <a:buNone/>
            </a:pPr>
            <a:r>
              <a:rPr lang="ru-RU" sz="2800" dirty="0" smtClean="0"/>
              <a:t>Цель: Закрепить знания стихотворения учить чувствовать и понимать характер персонажей. Работать над интонацией и выразительной речью.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стихотворения Валентина </a:t>
            </a:r>
            <a:r>
              <a:rPr lang="ru-RU" dirty="0" err="1" smtClean="0"/>
              <a:t>Берестова</a:t>
            </a:r>
            <a:r>
              <a:rPr lang="ru-RU" dirty="0" smtClean="0"/>
              <a:t> .(</a:t>
            </a:r>
            <a:r>
              <a:rPr lang="ru-RU" dirty="0" err="1" smtClean="0"/>
              <a:t>ст.Гр</a:t>
            </a:r>
            <a:r>
              <a:rPr lang="ru-RU" dirty="0" smtClean="0"/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5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Вот девочка Марина,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А вот её машина.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…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Вот тебе кроватка,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Спи, машина, сладко.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57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 descr="C:\Users\dns\Desktop\презентация\P1010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148064" cy="472514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41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82719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Доктор выслушал больную,  </a:t>
            </a:r>
            <a:r>
              <a:rPr lang="ru-RU" dirty="0" err="1" smtClean="0"/>
              <a:t>выслушалбольную</a:t>
            </a:r>
            <a:r>
              <a:rPr lang="ru-RU" dirty="0" smtClean="0"/>
              <a:t>                         Грузовую,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Заводную,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dirty="0" err="1" smtClean="0"/>
              <a:t>октор</a:t>
            </a:r>
            <a:r>
              <a:rPr lang="ru-RU" dirty="0" smtClean="0"/>
              <a:t> выслушал боль           Головою покачал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И сказал…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-1235014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C:\Users\dns\Desktop\презентация\P1010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5076056" cy="44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«</a:t>
            </a:r>
            <a:r>
              <a:rPr lang="ru-RU" dirty="0" err="1" smtClean="0"/>
              <a:t>Закаляка</a:t>
            </a:r>
            <a:r>
              <a:rPr lang="ru-RU" dirty="0" smtClean="0"/>
              <a:t>» </a:t>
            </a:r>
          </a:p>
          <a:p>
            <a:pPr marL="0" indent="0">
              <a:buNone/>
            </a:pPr>
            <a:r>
              <a:rPr lang="ru-RU" dirty="0" smtClean="0"/>
              <a:t>Цель:1Познакомить со стихотворением К.И. Чуковского «</a:t>
            </a:r>
            <a:r>
              <a:rPr lang="ru-RU" dirty="0" err="1" smtClean="0"/>
              <a:t>Закаляка</a:t>
            </a:r>
            <a:r>
              <a:rPr lang="ru-RU" dirty="0" smtClean="0"/>
              <a:t>»;</a:t>
            </a:r>
          </a:p>
          <a:p>
            <a:pPr marL="0" indent="0">
              <a:buNone/>
            </a:pPr>
            <a:r>
              <a:rPr lang="ru-RU" dirty="0" smtClean="0"/>
              <a:t>Вызвать желание учить наизусть.</a:t>
            </a:r>
          </a:p>
          <a:p>
            <a:pPr marL="0" indent="0">
              <a:buNone/>
            </a:pPr>
            <a:r>
              <a:rPr lang="ru-RU" dirty="0" smtClean="0"/>
              <a:t>2Познакомить с восковыми карандашами </a:t>
            </a:r>
          </a:p>
          <a:p>
            <a:pPr marL="0" indent="0">
              <a:buNone/>
            </a:pPr>
            <a:r>
              <a:rPr lang="ru-RU" dirty="0" smtClean="0"/>
              <a:t>Вызвать желание нарисовать забавный персонаж стихотворения </a:t>
            </a:r>
          </a:p>
          <a:p>
            <a:pPr marL="0" indent="0">
              <a:buNone/>
            </a:pPr>
            <a:r>
              <a:rPr lang="ru-RU" dirty="0" smtClean="0"/>
              <a:t>Развивать воображение.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Комплексное занятие по стихотворению К.И. Чуковского , чтение и обыгрывание. (ср. гр.)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335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556792"/>
            <a:ext cx="7408333" cy="49685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</a:t>
            </a:r>
            <a:r>
              <a:rPr lang="ru-RU" dirty="0"/>
              <a:t>последнее годы всё более актуальным встаёт вопрос более раннего ознакомления детей с художественной литературой и привитие им любви к чтению, с целью овладения родной речью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Утрачивается духовность и нравственность в обществе.</a:t>
            </a:r>
          </a:p>
          <a:p>
            <a:r>
              <a:rPr lang="ru-RU" dirty="0" smtClean="0"/>
              <a:t>Вытеснение грамотной литературной </a:t>
            </a:r>
            <a:r>
              <a:rPr lang="ru-RU" dirty="0"/>
              <a:t>речи </a:t>
            </a:r>
            <a:r>
              <a:rPr lang="ru-RU" dirty="0" smtClean="0"/>
              <a:t>бытовыми штампами. </a:t>
            </a:r>
          </a:p>
          <a:p>
            <a:r>
              <a:rPr lang="ru-RU" dirty="0" smtClean="0"/>
              <a:t>Таким </a:t>
            </a:r>
            <a:r>
              <a:rPr lang="ru-RU" dirty="0"/>
              <a:t>образом, проблема является актуальной, требует дальнейшего педагогического осмысления, поскольку уровень речевого общения, исходя из наблюдений последних лет у детей имеет тенденцию к снижению. Любовь к художественной литературе, книге, умение использовать полученные из произведений знания не приходят сами по себе. Здесь необходима помощь взрослого.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45718"/>
            <a:ext cx="8229600" cy="1674518"/>
          </a:xfrm>
        </p:spPr>
        <p:txBody>
          <a:bodyPr>
            <a:normAutofit/>
          </a:bodyPr>
          <a:lstStyle/>
          <a:p>
            <a:r>
              <a:rPr lang="ru-RU" dirty="0"/>
              <a:t>А</a:t>
            </a:r>
            <a:r>
              <a:rPr lang="ru-RU" dirty="0" smtClean="0"/>
              <a:t>ктуальность</a:t>
            </a:r>
            <a:endParaRPr lang="ru-RU" dirty="0"/>
          </a:p>
        </p:txBody>
      </p:sp>
      <p:sp>
        <p:nvSpPr>
          <p:cNvPr id="4" name="Двойная волна 3"/>
          <p:cNvSpPr/>
          <p:nvPr/>
        </p:nvSpPr>
        <p:spPr>
          <a:xfrm>
            <a:off x="683568" y="1700808"/>
            <a:ext cx="216024" cy="144016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волна 4"/>
          <p:cNvSpPr/>
          <p:nvPr/>
        </p:nvSpPr>
        <p:spPr>
          <a:xfrm>
            <a:off x="683568" y="2996952"/>
            <a:ext cx="108012" cy="4571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волна 5"/>
          <p:cNvSpPr/>
          <p:nvPr/>
        </p:nvSpPr>
        <p:spPr>
          <a:xfrm>
            <a:off x="683568" y="2924944"/>
            <a:ext cx="108012" cy="7200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волна 6"/>
          <p:cNvSpPr/>
          <p:nvPr/>
        </p:nvSpPr>
        <p:spPr>
          <a:xfrm>
            <a:off x="683568" y="2924944"/>
            <a:ext cx="216024" cy="117727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волна 7"/>
          <p:cNvSpPr/>
          <p:nvPr/>
        </p:nvSpPr>
        <p:spPr>
          <a:xfrm>
            <a:off x="683568" y="3284984"/>
            <a:ext cx="216024" cy="144016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3382829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Дали </a:t>
            </a:r>
            <a:r>
              <a:rPr lang="ru-RU" dirty="0" err="1" smtClean="0"/>
              <a:t>Мурочке</a:t>
            </a:r>
            <a:r>
              <a:rPr lang="ru-RU" dirty="0" smtClean="0"/>
              <a:t> </a:t>
            </a:r>
            <a:r>
              <a:rPr lang="ru-RU" dirty="0" err="1" smtClean="0"/>
              <a:t>тетрдь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                     Стала Мура рисовать…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224128"/>
            <a:ext cx="8229600" cy="1252728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8271933" cy="3450696"/>
          </a:xfrm>
        </p:spPr>
        <p:txBody>
          <a:bodyPr/>
          <a:lstStyle/>
          <a:p>
            <a:r>
              <a:rPr lang="ru-RU" dirty="0" smtClean="0"/>
              <a:t>                                                         Это козочка рогатая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-963488"/>
            <a:ext cx="8229600" cy="1252728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Users\dns\Desktop\презентация\P1010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500404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Это ёлочка мохнатая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96348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4098" name="Picture 2" descr="C:\Users\dns\Desktop\презентация\P1010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644008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Это дом с трубой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25272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C:\Users\dns\Desktop\презентация\P1010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35597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35667" y="2708920"/>
            <a:ext cx="7408333" cy="3450696"/>
          </a:xfrm>
        </p:spPr>
        <p:txBody>
          <a:bodyPr/>
          <a:lstStyle/>
          <a:p>
            <a:r>
              <a:rPr lang="ru-RU" dirty="0" smtClean="0"/>
              <a:t>                                                      Это дядя с бородой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035496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C:\Users\dns\Desktop\презентация\P1010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565212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6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8271933" cy="3450696"/>
          </a:xfrm>
        </p:spPr>
        <p:txBody>
          <a:bodyPr/>
          <a:lstStyle/>
          <a:p>
            <a:r>
              <a:rPr lang="ru-RU" dirty="0" smtClean="0"/>
              <a:t>                                                  Ну а это что такое ,непонятное,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чудное?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035496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dns\Desktop\презентация\P1010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572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С десятью рогами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107504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C:\Users\dns\Desktop\презентация\P1010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64400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8271933" cy="3450696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С десятью ногами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22412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9218" name="Picture 2" descr="C:\Users\dns\Desktop\презентация\P1010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22007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8271933" cy="3450696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Это Бяка-</a:t>
            </a:r>
            <a:r>
              <a:rPr lang="ru-RU" dirty="0" err="1" smtClean="0"/>
              <a:t>Закаляка</a:t>
            </a:r>
            <a:r>
              <a:rPr lang="ru-RU" dirty="0" smtClean="0"/>
              <a:t> кусачая!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107504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0242" name="Picture 2" descr="C:\Users\dns\Desktop\презентация\P1010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36408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-1252728"/>
            <a:ext cx="72008" cy="1452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C:\Users\dns\Desktop\презентация\P1010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 Огромной любовью у наших детей пользуется сказка. Она вводит ребёнка в некоторые воображаемые обстоятельства и заставляет пережить вместе с героем его чувства. Сказка развивает воображение, воспитывает эстетически </a:t>
            </a:r>
            <a:r>
              <a:rPr lang="ru-RU" dirty="0" smtClean="0"/>
              <a:t>и способствует усвоению языка.                                                 </a:t>
            </a:r>
          </a:p>
          <a:p>
            <a:r>
              <a:rPr lang="ru-RU" dirty="0" smtClean="0"/>
              <a:t> Многие </a:t>
            </a:r>
            <a:r>
              <a:rPr lang="ru-RU" dirty="0"/>
              <a:t>сказки построены на диалогах, через них дети учатся разговорной речи. Развивается диалогическая, связная речь. Содержатся в сказках правила общения людей друг с другом, правила вежливого обращения, высказывание просьбы, уважительного отношения к старшим. Тексты сказок расширяют словарный запас детей, помогают сделать речь образной, колоритной. Сказка помогает перенести слова из пассивного словаря в </a:t>
            </a:r>
            <a:r>
              <a:rPr lang="ru-RU" dirty="0" smtClean="0"/>
              <a:t>активный.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</a:t>
            </a:r>
            <a:r>
              <a:rPr lang="ru-RU" dirty="0" smtClean="0"/>
              <a:t>начение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2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107504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12290" name="Picture 2" descr="C:\Users\dns\Desktop\презентация\P101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432048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Создана развивающая </a:t>
            </a:r>
            <a:r>
              <a:rPr lang="ru-RU"/>
              <a:t>среда </a:t>
            </a:r>
            <a:r>
              <a:rPr lang="ru-RU" smtClean="0"/>
              <a:t>,стимулирующая </a:t>
            </a:r>
            <a:r>
              <a:rPr lang="ru-RU" dirty="0"/>
              <a:t>речевую активность, интерес к художественной литературе, драматизации сказок, выразительному чтению стихов, воспитанию положительных эмоций и проявлению самостоятельно-художественной деятельности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 ходе работы была проведена диагностика уровня ознакомления детей с художественной литературой, развитием активного словаря и умения общаться посредством речи. По результатам обследования была намечена перспектива работы.</a:t>
            </a:r>
          </a:p>
          <a:p>
            <a:r>
              <a:rPr lang="ru-RU" dirty="0"/>
              <a:t>Отслежены наиболее эффективные методы и приёмы в работе с детьми по развитию речи через художественную литературу (драматизация сказок и небольших сюжетов, игры в рифмы, творческие рассказы детей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Подведены результаты: отмечена динамика, выявлены причины низкого показателя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Таким образом, речь детей стала более выразительной и эмоциональной, непосредственной и живой, обогатилась новыми словами и выражениями. У детей вызван интерес к языковому богатству через разнообразные жанры литературы. На более высокий уровень поднялось мышление и воображение. Главное – повысился интерес к художественной литературе, слову, речи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0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Привить </a:t>
            </a:r>
            <a:r>
              <a:rPr lang="ru-RU" dirty="0"/>
              <a:t>любовь к художественной литературе, овладение родным языком в соответствии с возрастными требованиями.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3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21361"/>
            <a:ext cx="7408333" cy="496855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1.</a:t>
            </a:r>
          </a:p>
          <a:p>
            <a:r>
              <a:rPr lang="ru-RU" dirty="0"/>
              <a:t>Изучить литературу по ознакомлению детей </a:t>
            </a:r>
            <a:r>
              <a:rPr lang="ru-RU" dirty="0" smtClean="0"/>
              <a:t>среднего и старшего </a:t>
            </a:r>
            <a:r>
              <a:rPr lang="ru-RU" dirty="0"/>
              <a:t>дошкольного возраста с литературой и развитию речи.</a:t>
            </a:r>
          </a:p>
          <a:p>
            <a:endParaRPr lang="ru-RU" dirty="0"/>
          </a:p>
          <a:p>
            <a:r>
              <a:rPr lang="ru-RU" dirty="0"/>
              <a:t>2.</a:t>
            </a:r>
          </a:p>
          <a:p>
            <a:r>
              <a:rPr lang="ru-RU" dirty="0"/>
              <a:t>Изучить уровень развития речи детей. Провести качественный и количественный анализ речевых достижений детей.</a:t>
            </a:r>
          </a:p>
          <a:p>
            <a:endParaRPr lang="ru-RU" dirty="0"/>
          </a:p>
          <a:p>
            <a:r>
              <a:rPr lang="ru-RU" dirty="0"/>
              <a:t>3.</a:t>
            </a:r>
          </a:p>
          <a:p>
            <a:r>
              <a:rPr lang="ru-RU" dirty="0"/>
              <a:t>Создать речевую среду, способствующую активизации словаря, речи в целом.</a:t>
            </a:r>
          </a:p>
          <a:p>
            <a:endParaRPr lang="ru-RU" dirty="0"/>
          </a:p>
          <a:p>
            <a:r>
              <a:rPr lang="ru-RU" dirty="0"/>
              <a:t>4.</a:t>
            </a:r>
          </a:p>
          <a:p>
            <a:r>
              <a:rPr lang="ru-RU" dirty="0"/>
              <a:t>Выявить наиболее эффективные методы и приёмы в работе с детьми </a:t>
            </a:r>
            <a:r>
              <a:rPr lang="ru-RU" dirty="0" smtClean="0"/>
              <a:t>4-5 лет по </a:t>
            </a:r>
            <a:r>
              <a:rPr lang="ru-RU" dirty="0"/>
              <a:t>ознакомлению с художественной литературой.</a:t>
            </a:r>
          </a:p>
          <a:p>
            <a:endParaRPr lang="ru-RU" dirty="0"/>
          </a:p>
          <a:p>
            <a:r>
              <a:rPr lang="ru-RU" dirty="0"/>
              <a:t>5.</a:t>
            </a:r>
          </a:p>
          <a:p>
            <a:r>
              <a:rPr lang="ru-RU" dirty="0"/>
              <a:t>Разработать систему в обучении, перспективные планы, методические рекомендации, консультации, направленные на овладение детьми родным языком.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</a:t>
            </a:r>
            <a:r>
              <a:rPr lang="ru-RU" dirty="0" smtClean="0"/>
              <a:t>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4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Выразительное чтение вслух.</a:t>
            </a:r>
          </a:p>
          <a:p>
            <a:r>
              <a:rPr lang="ru-RU" dirty="0"/>
              <a:t>Использование иллюстративного комментария при чтении.</a:t>
            </a:r>
          </a:p>
          <a:p>
            <a:r>
              <a:rPr lang="ru-RU" dirty="0"/>
              <a:t>Иллюстрирование старшими дошкольниками художественных произведений детской литературы.</a:t>
            </a:r>
          </a:p>
          <a:p>
            <a:r>
              <a:rPr lang="ru-RU" dirty="0"/>
              <a:t>Литературные викторины.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етоды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2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892479" cy="52292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Для активного использования в речи детей образных слов и выражений используются следующие приёмы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совместного рассказывания сказки; </a:t>
            </a:r>
          </a:p>
          <a:p>
            <a:r>
              <a:rPr lang="ru-RU" dirty="0"/>
              <a:t>продолжение детьми начатого воспитателем </a:t>
            </a:r>
            <a:r>
              <a:rPr lang="ru-RU" dirty="0" smtClean="0"/>
              <a:t>предложения</a:t>
            </a:r>
            <a:endParaRPr lang="ru-RU" dirty="0"/>
          </a:p>
          <a:p>
            <a:r>
              <a:rPr lang="ru-RU" dirty="0"/>
              <a:t>рассматривание иллюстраций к сказке и комментирование их словами из сказки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Для подержания эмоционального настроя к сказке используются следующие приёмы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выполнение аппликации или наклеивание иллюстраций героев </a:t>
            </a:r>
            <a:r>
              <a:rPr lang="ru-RU" dirty="0" smtClean="0"/>
              <a:t>сказки</a:t>
            </a:r>
            <a:endParaRPr lang="ru-RU" dirty="0"/>
          </a:p>
          <a:p>
            <a:r>
              <a:rPr lang="ru-RU" dirty="0"/>
              <a:t>лепка </a:t>
            </a:r>
          </a:p>
          <a:p>
            <a:r>
              <a:rPr lang="ru-RU" dirty="0"/>
              <a:t>упражнение в проговаривании диалогов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драматизация эпизодов сказки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прослушивание сказки в аудиозаписи;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риёмы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6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Знакомство.(чтение, рассказывание,  беседы, прослушивание аудио записей , рассматривание картин, иллюстраций.)</a:t>
            </a:r>
          </a:p>
          <a:p>
            <a:r>
              <a:rPr lang="ru-RU" dirty="0" smtClean="0"/>
              <a:t>Художественная деятельность детей. Отражение эмоционального отношения ребенка к изучаемому объекту в художественной деятельности : лепке, рисовании , конструировании , и др.</a:t>
            </a:r>
          </a:p>
          <a:p>
            <a:r>
              <a:rPr lang="ru-RU" dirty="0" smtClean="0"/>
              <a:t>Эмоциональная рефлексия. (театр, игры с персонажами и т.п.)</a:t>
            </a:r>
          </a:p>
          <a:p>
            <a:r>
              <a:rPr lang="ru-RU" dirty="0" smtClean="0"/>
              <a:t>Создание игровой среды. (Самостоятельное разыгрывание сюжетов , театр. </a:t>
            </a:r>
            <a:r>
              <a:rPr lang="ru-RU" dirty="0"/>
              <a:t>и</a:t>
            </a:r>
            <a:r>
              <a:rPr lang="ru-RU" dirty="0" smtClean="0"/>
              <a:t>гры)</a:t>
            </a: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3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621</TotalTime>
  <Words>1225</Words>
  <Application>Microsoft Office PowerPoint</Application>
  <PresentationFormat>Экран (4:3)</PresentationFormat>
  <Paragraphs>159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Волна</vt:lpstr>
      <vt:lpstr>Развитие речи детей через ознакомление с художественной литературой</vt:lpstr>
      <vt:lpstr>.</vt:lpstr>
      <vt:lpstr>Актуальность</vt:lpstr>
      <vt:lpstr>Значение</vt:lpstr>
      <vt:lpstr>Цель</vt:lpstr>
      <vt:lpstr>Задачи</vt:lpstr>
      <vt:lpstr>Методы</vt:lpstr>
      <vt:lpstr>Приёмы</vt:lpstr>
      <vt:lpstr>этапы</vt:lpstr>
      <vt:lpstr>Анкета для родителей</vt:lpstr>
      <vt:lpstr>Диагностика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Познавательные занятия по сказкам Ю. Коваля. </vt:lpstr>
      <vt:lpstr>Познавательные занятия по сказкам Ю. Коваля</vt:lpstr>
      <vt:lpstr>Познавательные занятия по сказкам Ю. Коваля</vt:lpstr>
      <vt:lpstr>Комплексное занятие по рисованию Д.Н. Мамин-Сибиряк (старший дошкольный возраст)</vt:lpstr>
      <vt:lpstr>Инсценировка стихотворения Валентина Берестова .(ст.Гр.)</vt:lpstr>
      <vt:lpstr>Презентация PowerPoint</vt:lpstr>
      <vt:lpstr>Презентация PowerPoint</vt:lpstr>
      <vt:lpstr>Комплексное занятие по стихотворению К.И. Чуковского , чтение и обыгрывание. (ср. гр.)</vt:lpstr>
      <vt:lpstr>.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речи детей через ознакомление с художественной литературой</dc:title>
  <dc:creator>dns</dc:creator>
  <cp:lastModifiedBy>User</cp:lastModifiedBy>
  <cp:revision>41</cp:revision>
  <dcterms:created xsi:type="dcterms:W3CDTF">2012-10-30T12:17:50Z</dcterms:created>
  <dcterms:modified xsi:type="dcterms:W3CDTF">2013-12-13T03:41:50Z</dcterms:modified>
</cp:coreProperties>
</file>